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1" r:id="rId4"/>
    <p:sldId id="273" r:id="rId5"/>
    <p:sldId id="275" r:id="rId6"/>
    <p:sldId id="274" r:id="rId7"/>
    <p:sldId id="277" r:id="rId8"/>
    <p:sldId id="278" r:id="rId9"/>
    <p:sldId id="276" r:id="rId10"/>
    <p:sldId id="270" r:id="rId11"/>
    <p:sldId id="269" r:id="rId12"/>
    <p:sldId id="284" r:id="rId13"/>
    <p:sldId id="267" r:id="rId14"/>
    <p:sldId id="279" r:id="rId15"/>
    <p:sldId id="282" r:id="rId16"/>
    <p:sldId id="283" r:id="rId17"/>
    <p:sldId id="280" r:id="rId18"/>
    <p:sldId id="258" r:id="rId19"/>
    <p:sldId id="259" r:id="rId20"/>
    <p:sldId id="260" r:id="rId21"/>
    <p:sldId id="261" r:id="rId22"/>
    <p:sldId id="262" r:id="rId23"/>
    <p:sldId id="263" r:id="rId24"/>
    <p:sldId id="264" r:id="rId25"/>
    <p:sldId id="265"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867129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403360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3488490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1072695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820612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762657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349987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28294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2908091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3538031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388054A-FD09-421D-9F39-D69A6689BBCA}" type="datetimeFigureOut">
              <a:rPr lang="ru-RU" smtClean="0"/>
              <a:pPr/>
              <a:t>23.11.2017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BCFAF0E-E8D7-4D4E-B951-7D97CAB16D03}" type="slidenum">
              <a:rPr lang="ru-RU" smtClean="0"/>
              <a:pPr/>
              <a:t>‹#›</a:t>
            </a:fld>
            <a:endParaRPr lang="ru-RU"/>
          </a:p>
        </p:txBody>
      </p:sp>
    </p:spTree>
    <p:extLst>
      <p:ext uri="{BB962C8B-B14F-4D97-AF65-F5344CB8AC3E}">
        <p14:creationId xmlns:p14="http://schemas.microsoft.com/office/powerpoint/2010/main" val="702088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8054A-FD09-421D-9F39-D69A6689BBCA}" type="datetimeFigureOut">
              <a:rPr lang="ru-RU" smtClean="0"/>
              <a:pPr/>
              <a:t>23.11.2017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CFAF0E-E8D7-4D4E-B951-7D97CAB16D03}" type="slidenum">
              <a:rPr lang="ru-RU" smtClean="0"/>
              <a:pPr/>
              <a:t>‹#›</a:t>
            </a:fld>
            <a:endParaRPr lang="ru-RU"/>
          </a:p>
        </p:txBody>
      </p:sp>
    </p:spTree>
    <p:extLst>
      <p:ext uri="{BB962C8B-B14F-4D97-AF65-F5344CB8AC3E}">
        <p14:creationId xmlns:p14="http://schemas.microsoft.com/office/powerpoint/2010/main" val="238231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blipFill dpi="0" rotWithShape="1">
            <a:blip r:embed="rId2" cstate="print">
              <a:extLst>
                <a:ext uri="{28A0092B-C50C-407E-A947-70E740481C1C}">
                  <a14:useLocalDpi xmlns:a14="http://schemas.microsoft.com/office/drawing/2010/main" val="0"/>
                </a:ext>
              </a:extLst>
            </a:blip>
            <a:srcRect/>
            <a:stretch>
              <a:fillRect/>
            </a:stretch>
          </a:blipFill>
        </p:spPr>
        <p:txBody>
          <a:bodyPr>
            <a:normAutofit/>
          </a:bodyPr>
          <a:lstStyle/>
          <a:p>
            <a:r>
              <a:rPr lang="ru-RU" sz="5400" b="1" dirty="0" smtClean="0">
                <a:solidFill>
                  <a:srgbClr val="FF0000"/>
                </a:solidFill>
                <a:effectLst>
                  <a:glow rad="101600">
                    <a:schemeClr val="accent6">
                      <a:satMod val="175000"/>
                      <a:alpha val="40000"/>
                    </a:schemeClr>
                  </a:glow>
                </a:effectLst>
              </a:rPr>
              <a:t>Пусть вас всех сопутствует успех!</a:t>
            </a:r>
            <a:endParaRPr lang="ru-RU" sz="5400" b="1" dirty="0">
              <a:solidFill>
                <a:srgbClr val="FF0000"/>
              </a:solidFill>
              <a:effectLst>
                <a:glow rad="101600">
                  <a:schemeClr val="accent6">
                    <a:satMod val="175000"/>
                    <a:alpha val="40000"/>
                  </a:schemeClr>
                </a:glow>
              </a:effectLst>
            </a:endParaRPr>
          </a:p>
        </p:txBody>
      </p:sp>
    </p:spTree>
    <p:extLst>
      <p:ext uri="{BB962C8B-B14F-4D97-AF65-F5344CB8AC3E}">
        <p14:creationId xmlns:p14="http://schemas.microsoft.com/office/powerpoint/2010/main" val="2677952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solidFill>
            <a:schemeClr val="accent6">
              <a:lumMod val="20000"/>
              <a:lumOff val="80000"/>
            </a:schemeClr>
          </a:solidFill>
        </p:spPr>
        <p:txBody>
          <a:bodyPr/>
          <a:lstStyle/>
          <a:p>
            <a:r>
              <a:rPr lang="ru-RU" b="1" i="1" dirty="0" smtClean="0">
                <a:solidFill>
                  <a:srgbClr val="0070C0"/>
                </a:solidFill>
              </a:rPr>
              <a:t>6. Целеполагание </a:t>
            </a:r>
            <a:r>
              <a:rPr lang="ru-RU" dirty="0" smtClean="0"/>
              <a:t/>
            </a:r>
            <a:br>
              <a:rPr lang="ru-RU" dirty="0" smtClean="0"/>
            </a:br>
            <a:endParaRPr lang="ru-RU" dirty="0"/>
          </a:p>
        </p:txBody>
      </p:sp>
    </p:spTree>
    <p:extLst>
      <p:ext uri="{BB962C8B-B14F-4D97-AF65-F5344CB8AC3E}">
        <p14:creationId xmlns:p14="http://schemas.microsoft.com/office/powerpoint/2010/main" val="12710017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solidFill>
            <a:schemeClr val="accent5">
              <a:lumMod val="20000"/>
              <a:lumOff val="80000"/>
            </a:schemeClr>
          </a:solidFill>
        </p:spPr>
        <p:txBody>
          <a:bodyPr/>
          <a:lstStyle/>
          <a:p>
            <a:r>
              <a:rPr lang="ru-RU" b="1" i="1" dirty="0" smtClean="0">
                <a:solidFill>
                  <a:srgbClr val="0070C0"/>
                </a:solidFill>
              </a:rPr>
              <a:t>7 .Работа над темой урока. Упражнения 192-193.</a:t>
            </a:r>
            <a:endParaRPr lang="ru-RU" b="1" i="1" dirty="0">
              <a:solidFill>
                <a:srgbClr val="0070C0"/>
              </a:solidFill>
            </a:endParaRPr>
          </a:p>
        </p:txBody>
      </p:sp>
    </p:spTree>
    <p:extLst>
      <p:ext uri="{BB962C8B-B14F-4D97-AF65-F5344CB8AC3E}">
        <p14:creationId xmlns:p14="http://schemas.microsoft.com/office/powerpoint/2010/main" val="13976349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504" y="188641"/>
            <a:ext cx="8928992" cy="6408712"/>
          </a:xfrm>
          <a:solidFill>
            <a:schemeClr val="accent5">
              <a:lumMod val="20000"/>
              <a:lumOff val="80000"/>
            </a:schemeClr>
          </a:solidFill>
        </p:spPr>
        <p:txBody>
          <a:bodyPr>
            <a:normAutofit/>
          </a:bodyPr>
          <a:lstStyle/>
          <a:p>
            <a:r>
              <a:rPr lang="ru-RU" b="1" i="1" dirty="0" smtClean="0">
                <a:solidFill>
                  <a:srgbClr val="0070C0"/>
                </a:solidFill>
              </a:rPr>
              <a:t>8.Закрепление материала.</a:t>
            </a:r>
            <a:br>
              <a:rPr lang="ru-RU" b="1" i="1" dirty="0" smtClean="0">
                <a:solidFill>
                  <a:srgbClr val="0070C0"/>
                </a:solidFill>
              </a:rPr>
            </a:br>
            <a:endParaRPr lang="ru-RU" b="1" i="1"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132856"/>
            <a:ext cx="8856984" cy="4585871"/>
          </a:xfrm>
          <a:prstGeom prst="rect">
            <a:avLst/>
          </a:prstGeom>
          <a:solidFill>
            <a:schemeClr val="accent6">
              <a:lumMod val="40000"/>
              <a:lumOff val="60000"/>
            </a:schemeClr>
          </a:solidFill>
        </p:spPr>
        <p:txBody>
          <a:bodyPr wrap="square">
            <a:spAutoFit/>
          </a:bodyPr>
          <a:lstStyle/>
          <a:p>
            <a:r>
              <a:rPr lang="ru-RU" sz="4000" b="1" i="1" dirty="0" smtClean="0">
                <a:solidFill>
                  <a:srgbClr val="0070C0"/>
                </a:solidFill>
              </a:rPr>
              <a:t>9 .Рефлексия учебной деятельности</a:t>
            </a:r>
            <a:r>
              <a:rPr lang="ru-RU" b="1" i="1" dirty="0" smtClean="0">
                <a:solidFill>
                  <a:srgbClr val="0070C0"/>
                </a:solidFill>
              </a:rPr>
              <a:t>.</a:t>
            </a:r>
          </a:p>
          <a:p>
            <a:r>
              <a:rPr lang="ru-RU" sz="3600" b="1" i="1" dirty="0" smtClean="0">
                <a:solidFill>
                  <a:srgbClr val="C00000"/>
                </a:solidFill>
              </a:rPr>
              <a:t>Закончите предложения:</a:t>
            </a:r>
          </a:p>
          <a:p>
            <a:r>
              <a:rPr lang="ru-RU" sz="3600" b="1" i="1" dirty="0" smtClean="0">
                <a:solidFill>
                  <a:srgbClr val="0070C0"/>
                </a:solidFill>
              </a:rPr>
              <a:t>-сегодня я узнал (а)…</a:t>
            </a:r>
          </a:p>
          <a:p>
            <a:r>
              <a:rPr lang="ru-RU" sz="3600" b="1" i="1" dirty="0" smtClean="0">
                <a:solidFill>
                  <a:srgbClr val="0070C0"/>
                </a:solidFill>
              </a:rPr>
              <a:t>-Было трудно…</a:t>
            </a:r>
          </a:p>
          <a:p>
            <a:r>
              <a:rPr lang="ru-RU" sz="3600" b="1" i="1" dirty="0" smtClean="0">
                <a:solidFill>
                  <a:srgbClr val="0070C0"/>
                </a:solidFill>
              </a:rPr>
              <a:t>-Я понял(а),что…</a:t>
            </a:r>
          </a:p>
          <a:p>
            <a:r>
              <a:rPr lang="ru-RU" sz="3600" b="1" i="1" dirty="0" smtClean="0">
                <a:solidFill>
                  <a:srgbClr val="0070C0"/>
                </a:solidFill>
              </a:rPr>
              <a:t>-Я научился (-</a:t>
            </a:r>
            <a:r>
              <a:rPr lang="ru-RU" sz="3600" b="1" i="1" dirty="0" err="1" smtClean="0">
                <a:solidFill>
                  <a:srgbClr val="0070C0"/>
                </a:solidFill>
              </a:rPr>
              <a:t>лась</a:t>
            </a:r>
            <a:r>
              <a:rPr lang="ru-RU" sz="3600" b="1" i="1" dirty="0" smtClean="0">
                <a:solidFill>
                  <a:srgbClr val="0070C0"/>
                </a:solidFill>
              </a:rPr>
              <a:t>)…</a:t>
            </a:r>
          </a:p>
          <a:p>
            <a:r>
              <a:rPr lang="ru-RU" sz="3600" b="1" i="1" dirty="0" smtClean="0">
                <a:solidFill>
                  <a:srgbClr val="0070C0"/>
                </a:solidFill>
              </a:rPr>
              <a:t>-Было интересно узнать, что…</a:t>
            </a:r>
          </a:p>
          <a:p>
            <a:r>
              <a:rPr lang="ru-RU" sz="3600" b="1" i="1" dirty="0" smtClean="0">
                <a:solidFill>
                  <a:srgbClr val="0070C0"/>
                </a:solidFill>
              </a:rPr>
              <a:t>-Мне понравилось…</a:t>
            </a:r>
            <a:endParaRPr lang="ru-RU" sz="3600" b="1" i="1" dirty="0">
              <a:solidFill>
                <a:srgbClr val="0070C0"/>
              </a:solidFill>
            </a:endParaRPr>
          </a:p>
        </p:txBody>
      </p:sp>
      <p:sp>
        <p:nvSpPr>
          <p:cNvPr id="3" name="Прямоугольник 2"/>
          <p:cNvSpPr/>
          <p:nvPr/>
        </p:nvSpPr>
        <p:spPr>
          <a:xfrm>
            <a:off x="539552" y="0"/>
            <a:ext cx="8064896" cy="1944216"/>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4000" b="1" dirty="0" smtClean="0">
                <a:solidFill>
                  <a:srgbClr val="FF0000"/>
                </a:solidFill>
              </a:rPr>
              <a:t>              Подведение итогов.</a:t>
            </a:r>
            <a:endParaRPr lang="ru-RU" sz="4000" b="1" dirty="0">
              <a:solidFill>
                <a:srgbClr val="FF0000"/>
              </a:solidFill>
            </a:endParaRPr>
          </a:p>
        </p:txBody>
      </p:sp>
    </p:spTree>
    <p:extLst>
      <p:ext uri="{BB962C8B-B14F-4D97-AF65-F5344CB8AC3E}">
        <p14:creationId xmlns:p14="http://schemas.microsoft.com/office/powerpoint/2010/main" val="1249078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9144000" cy="6858000"/>
          </a:xfrm>
          <a:blipFill dpi="0" rotWithShape="1">
            <a:blip r:embed="rId2" cstate="print">
              <a:extLst>
                <a:ext uri="{28A0092B-C50C-407E-A947-70E740481C1C}">
                  <a14:useLocalDpi xmlns:a14="http://schemas.microsoft.com/office/drawing/2010/main" val="0"/>
                </a:ext>
              </a:extLst>
            </a:blip>
            <a:srcRect/>
            <a:stretch>
              <a:fillRect/>
            </a:stretch>
          </a:blipFill>
        </p:spPr>
        <p:txBody>
          <a:bodyPr>
            <a:normAutofit/>
          </a:bodyPr>
          <a:lstStyle/>
          <a:p>
            <a:r>
              <a:rPr lang="ru-RU" sz="6000" b="1" i="1" dirty="0" smtClean="0">
                <a:solidFill>
                  <a:srgbClr val="FF0000"/>
                </a:solidFill>
              </a:rPr>
              <a:t>Спасибо за урок!</a:t>
            </a:r>
            <a:endParaRPr lang="ru-RU" sz="6000" b="1" i="1" dirty="0">
              <a:solidFill>
                <a:srgbClr val="FF0000"/>
              </a:solidFill>
            </a:endParaRPr>
          </a:p>
        </p:txBody>
      </p:sp>
    </p:spTree>
    <p:extLst>
      <p:ext uri="{BB962C8B-B14F-4D97-AF65-F5344CB8AC3E}">
        <p14:creationId xmlns:p14="http://schemas.microsoft.com/office/powerpoint/2010/main" val="1479163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blipFill dpi="0" rotWithShape="1">
            <a:blip r:embed="rId2" cstate="print">
              <a:extLst>
                <a:ext uri="{28A0092B-C50C-407E-A947-70E740481C1C}">
                  <a14:useLocalDpi xmlns:a14="http://schemas.microsoft.com/office/drawing/2010/main" val="0"/>
                </a:ext>
              </a:extLst>
            </a:blip>
            <a:srcRect/>
            <a:stretch>
              <a:fillRect/>
            </a:stretch>
          </a:blipFill>
        </p:spPr>
        <p:txBody>
          <a:bodyPr>
            <a:normAutofit/>
          </a:bodyPr>
          <a:lstStyle/>
          <a:p>
            <a:r>
              <a:rPr lang="ru-RU" sz="4000" b="1" i="1" dirty="0" smtClean="0">
                <a:solidFill>
                  <a:srgbClr val="0070C0"/>
                </a:solidFill>
              </a:rPr>
              <a:t>9. Домашнее задание: </a:t>
            </a:r>
            <a:r>
              <a:rPr lang="ru-RU" sz="4000" b="1" i="1" smtClean="0">
                <a:solidFill>
                  <a:srgbClr val="0070C0"/>
                </a:solidFill>
              </a:rPr>
              <a:t/>
            </a:r>
            <a:br>
              <a:rPr lang="ru-RU" sz="4000" b="1" i="1" smtClean="0">
                <a:solidFill>
                  <a:srgbClr val="0070C0"/>
                </a:solidFill>
              </a:rPr>
            </a:br>
            <a:r>
              <a:rPr lang="ru-RU" sz="4000" b="1" i="1" smtClean="0">
                <a:solidFill>
                  <a:srgbClr val="0070C0"/>
                </a:solidFill>
              </a:rPr>
              <a:t>пар.39.упражнение </a:t>
            </a:r>
            <a:r>
              <a:rPr lang="ru-RU" sz="4000" b="1" i="1" dirty="0" smtClean="0">
                <a:solidFill>
                  <a:srgbClr val="0070C0"/>
                </a:solidFill>
              </a:rPr>
              <a:t>197.</a:t>
            </a:r>
            <a:endParaRPr lang="ru-RU" sz="4000" b="1" i="1" dirty="0">
              <a:solidFill>
                <a:srgbClr val="0070C0"/>
              </a:solidFill>
            </a:endParaRPr>
          </a:p>
        </p:txBody>
      </p:sp>
    </p:spTree>
    <p:extLst>
      <p:ext uri="{BB962C8B-B14F-4D97-AF65-F5344CB8AC3E}">
        <p14:creationId xmlns:p14="http://schemas.microsoft.com/office/powerpoint/2010/main" val="3691526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94033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529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1036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blipFill>
            <a:blip r:embed="rId2" cstate="print"/>
            <a:tile tx="0" ty="0" sx="100000" sy="100000" flip="none" algn="tl"/>
          </a:blipFill>
        </p:spPr>
        <p:txBody>
          <a:bodyPr>
            <a:normAutofit/>
          </a:bodyPr>
          <a:lstStyle/>
          <a:p>
            <a:r>
              <a:rPr lang="ru-RU" sz="5400" b="1" dirty="0" smtClean="0">
                <a:ln>
                  <a:solidFill>
                    <a:srgbClr val="0070C0"/>
                  </a:solidFill>
                </a:ln>
                <a:solidFill>
                  <a:srgbClr val="FF0000"/>
                </a:solidFill>
              </a:rPr>
              <a:t>Тема:</a:t>
            </a:r>
            <a:r>
              <a:rPr lang="ru-RU" sz="5400" dirty="0" smtClean="0">
                <a:ln>
                  <a:solidFill>
                    <a:srgbClr val="0070C0"/>
                  </a:solidFill>
                </a:ln>
              </a:rPr>
              <a:t> </a:t>
            </a:r>
            <a:r>
              <a:rPr lang="ru-RU" b="1" dirty="0" smtClean="0">
                <a:ln>
                  <a:solidFill>
                    <a:srgbClr val="FF0000"/>
                  </a:solidFill>
                </a:ln>
                <a:solidFill>
                  <a:srgbClr val="0070C0"/>
                </a:solidFill>
              </a:rPr>
              <a:t>«Второстепенные члены предложения»</a:t>
            </a:r>
            <a:endParaRPr lang="ru-RU" b="1" dirty="0">
              <a:ln>
                <a:solidFill>
                  <a:srgbClr val="FF0000"/>
                </a:solidFill>
              </a:ln>
              <a:solidFill>
                <a:srgbClr val="0070C0"/>
              </a:solidFill>
            </a:endParaRPr>
          </a:p>
        </p:txBody>
      </p:sp>
    </p:spTree>
    <p:extLst>
      <p:ext uri="{BB962C8B-B14F-4D97-AF65-F5344CB8AC3E}">
        <p14:creationId xmlns:p14="http://schemas.microsoft.com/office/powerpoint/2010/main" val="2843383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894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4997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1268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781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046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5893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957391"/>
          </a:xfrm>
          <a:blipFill dpi="0" rotWithShape="1">
            <a:blip r:embed="rId2" cstate="print">
              <a:extLst>
                <a:ext uri="{28A0092B-C50C-407E-A947-70E740481C1C}">
                  <a14:useLocalDpi xmlns:a14="http://schemas.microsoft.com/office/drawing/2010/main" val="0"/>
                </a:ext>
              </a:extLst>
            </a:blip>
            <a:srcRect/>
            <a:stretch>
              <a:fillRect/>
            </a:stretch>
          </a:blipFill>
        </p:spPr>
        <p:txBody>
          <a:bodyPr>
            <a:noAutofit/>
          </a:bodyPr>
          <a:lstStyle/>
          <a:p>
            <a:pPr marL="457200" indent="-457200" algn="l">
              <a:buFont typeface="Arial" panose="020B0604020202020204" pitchFamily="34" charset="0"/>
              <a:buChar char="•"/>
            </a:pPr>
            <a:r>
              <a:rPr lang="ru-RU" sz="3600" b="1" dirty="0" smtClean="0">
                <a:solidFill>
                  <a:srgbClr val="FF0000"/>
                </a:solidFill>
              </a:rPr>
              <a:t>Цели:  </a:t>
            </a:r>
            <a:r>
              <a:rPr lang="ru-RU" sz="3200" b="1" dirty="0" smtClean="0">
                <a:solidFill>
                  <a:srgbClr val="0070C0"/>
                </a:solidFill>
              </a:rPr>
              <a:t>обобщить и систематизировать                                       знания учащихся  о главных и     второстепенных членах предложения;</a:t>
            </a:r>
            <a:br>
              <a:rPr lang="ru-RU" sz="3200" b="1" dirty="0" smtClean="0">
                <a:solidFill>
                  <a:srgbClr val="0070C0"/>
                </a:solidFill>
              </a:rPr>
            </a:br>
            <a:r>
              <a:rPr lang="ru-RU" sz="3200" b="1" dirty="0" smtClean="0">
                <a:solidFill>
                  <a:srgbClr val="0070C0"/>
                </a:solidFill>
              </a:rPr>
              <a:t>развивать навыки использования   второстепенных членов предложения, выраженных различными частями речи , развивать речь и память учащихся, обогатить  их  словарный запас, совершенствовать умение произвести синтаксический  разбор;</a:t>
            </a:r>
            <a:br>
              <a:rPr lang="ru-RU" sz="3200" b="1" dirty="0" smtClean="0">
                <a:solidFill>
                  <a:srgbClr val="0070C0"/>
                </a:solidFill>
              </a:rPr>
            </a:br>
            <a:r>
              <a:rPr lang="ru-RU" sz="3200" b="1" dirty="0" smtClean="0">
                <a:solidFill>
                  <a:srgbClr val="0070C0"/>
                </a:solidFill>
              </a:rPr>
              <a:t>прививать интерес к предмету и чувство локтя.</a:t>
            </a:r>
            <a:endParaRPr lang="ru-RU" sz="3200" b="1" dirty="0">
              <a:solidFill>
                <a:srgbClr val="0070C0"/>
              </a:solidFill>
            </a:endParaRPr>
          </a:p>
        </p:txBody>
      </p:sp>
    </p:spTree>
    <p:extLst>
      <p:ext uri="{BB962C8B-B14F-4D97-AF65-F5344CB8AC3E}">
        <p14:creationId xmlns:p14="http://schemas.microsoft.com/office/powerpoint/2010/main" val="3984725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4624"/>
            <a:ext cx="9144000" cy="6813376"/>
          </a:xfrm>
          <a:blipFill dpi="0" rotWithShape="1">
            <a:blip r:embed="rId2" cstate="print">
              <a:extLst>
                <a:ext uri="{28A0092B-C50C-407E-A947-70E740481C1C}">
                  <a14:useLocalDpi xmlns:a14="http://schemas.microsoft.com/office/drawing/2010/main" val="0"/>
                </a:ext>
              </a:extLst>
            </a:blip>
            <a:srcRect/>
            <a:stretch>
              <a:fillRect/>
            </a:stretch>
          </a:blipFill>
        </p:spPr>
        <p:txBody>
          <a:bodyPr>
            <a:normAutofit/>
          </a:bodyPr>
          <a:lstStyle/>
          <a:p>
            <a:r>
              <a:rPr lang="ru-RU" b="1" dirty="0" smtClean="0">
                <a:solidFill>
                  <a:srgbClr val="FF0000"/>
                </a:solidFill>
              </a:rPr>
              <a:t>      Приобретать знания-</a:t>
            </a:r>
            <a:r>
              <a:rPr lang="ru-RU" b="1" dirty="0" smtClean="0">
                <a:solidFill>
                  <a:srgbClr val="0070C0"/>
                </a:solidFill>
              </a:rPr>
              <a:t>храбрость.</a:t>
            </a:r>
            <a:r>
              <a:rPr lang="ru-RU" b="1" dirty="0" smtClean="0">
                <a:solidFill>
                  <a:srgbClr val="FF0000"/>
                </a:solidFill>
              </a:rPr>
              <a:t/>
            </a:r>
            <a:br>
              <a:rPr lang="ru-RU" b="1" dirty="0" smtClean="0">
                <a:solidFill>
                  <a:srgbClr val="FF0000"/>
                </a:solidFill>
              </a:rPr>
            </a:br>
            <a:r>
              <a:rPr lang="ru-RU" b="1" dirty="0" smtClean="0">
                <a:solidFill>
                  <a:srgbClr val="FF0000"/>
                </a:solidFill>
              </a:rPr>
              <a:t>   Преумножить их –</a:t>
            </a:r>
            <a:r>
              <a:rPr lang="ru-RU" b="1" dirty="0" smtClean="0">
                <a:solidFill>
                  <a:srgbClr val="0070C0"/>
                </a:solidFill>
              </a:rPr>
              <a:t>мудрость, </a:t>
            </a:r>
            <a:r>
              <a:rPr lang="ru-RU" b="1" dirty="0" smtClean="0">
                <a:solidFill>
                  <a:srgbClr val="FF0000"/>
                </a:solidFill>
              </a:rPr>
              <a:t>а умело применять- </a:t>
            </a:r>
            <a:r>
              <a:rPr lang="ru-RU" b="1" dirty="0" smtClean="0">
                <a:solidFill>
                  <a:srgbClr val="0070C0"/>
                </a:solidFill>
              </a:rPr>
              <a:t>высшее искусство .</a:t>
            </a:r>
            <a:endParaRPr lang="ru-RU" b="1" dirty="0">
              <a:solidFill>
                <a:srgbClr val="0070C0"/>
              </a:solidFill>
            </a:endParaRPr>
          </a:p>
        </p:txBody>
      </p:sp>
    </p:spTree>
    <p:extLst>
      <p:ext uri="{BB962C8B-B14F-4D97-AF65-F5344CB8AC3E}">
        <p14:creationId xmlns:p14="http://schemas.microsoft.com/office/powerpoint/2010/main" val="14603339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solidFill>
            <a:schemeClr val="accent1">
              <a:lumMod val="20000"/>
              <a:lumOff val="80000"/>
            </a:schemeClr>
          </a:solidFill>
        </p:spPr>
        <p:txBody>
          <a:bodyPr>
            <a:normAutofit/>
          </a:bodyPr>
          <a:lstStyle/>
          <a:p>
            <a:r>
              <a:rPr lang="ru-RU" b="1" dirty="0" smtClean="0">
                <a:solidFill>
                  <a:srgbClr val="FF0000"/>
                </a:solidFill>
              </a:rPr>
              <a:t>Тип урока : </a:t>
            </a:r>
            <a:r>
              <a:rPr lang="ru-RU" b="1" i="1" dirty="0" smtClean="0">
                <a:solidFill>
                  <a:srgbClr val="0070C0"/>
                </a:solidFill>
              </a:rPr>
              <a:t>комбинированный. </a:t>
            </a:r>
            <a:r>
              <a:rPr lang="ru-RU" b="1" dirty="0" smtClean="0">
                <a:solidFill>
                  <a:srgbClr val="FF0000"/>
                </a:solidFill>
              </a:rPr>
              <a:t>Методы и формы обучения: </a:t>
            </a:r>
            <a:r>
              <a:rPr lang="ru-RU" b="1" i="1" dirty="0" smtClean="0">
                <a:solidFill>
                  <a:srgbClr val="0070C0"/>
                </a:solidFill>
              </a:rPr>
              <a:t>создание проблемной ситуации, индивидуальная групповая, фронтальная.</a:t>
            </a:r>
            <a:br>
              <a:rPr lang="ru-RU" b="1" i="1" dirty="0" smtClean="0">
                <a:solidFill>
                  <a:srgbClr val="0070C0"/>
                </a:solidFill>
              </a:rPr>
            </a:br>
            <a:r>
              <a:rPr lang="ru-RU" b="1" dirty="0" smtClean="0">
                <a:solidFill>
                  <a:srgbClr val="FF0000"/>
                </a:solidFill>
              </a:rPr>
              <a:t>Оборудование: </a:t>
            </a:r>
            <a:r>
              <a:rPr lang="ru-RU" b="1" dirty="0" smtClean="0">
                <a:solidFill>
                  <a:srgbClr val="0070C0"/>
                </a:solidFill>
              </a:rPr>
              <a:t>интерактивная</a:t>
            </a:r>
            <a:r>
              <a:rPr lang="ru-RU" b="1" dirty="0" smtClean="0">
                <a:solidFill>
                  <a:srgbClr val="FF0000"/>
                </a:solidFill>
              </a:rPr>
              <a:t> </a:t>
            </a:r>
            <a:r>
              <a:rPr lang="ru-RU" b="1" dirty="0" smtClean="0">
                <a:solidFill>
                  <a:srgbClr val="0070C0"/>
                </a:solidFill>
              </a:rPr>
              <a:t>доска</a:t>
            </a:r>
            <a:r>
              <a:rPr lang="ru-RU" b="1" i="1" dirty="0" smtClean="0">
                <a:solidFill>
                  <a:srgbClr val="0070C0"/>
                </a:solidFill>
              </a:rPr>
              <a:t>,</a:t>
            </a:r>
            <a:br>
              <a:rPr lang="ru-RU" b="1" i="1" dirty="0" smtClean="0">
                <a:solidFill>
                  <a:srgbClr val="0070C0"/>
                </a:solidFill>
              </a:rPr>
            </a:br>
            <a:r>
              <a:rPr lang="ru-RU" b="1" i="1" dirty="0" smtClean="0">
                <a:solidFill>
                  <a:srgbClr val="0070C0"/>
                </a:solidFill>
              </a:rPr>
              <a:t>интернет- ресурсы, учебники, карточки.</a:t>
            </a:r>
            <a:endParaRPr lang="ru-RU" b="1" i="1" dirty="0">
              <a:solidFill>
                <a:srgbClr val="0070C0"/>
              </a:solidFill>
            </a:endParaRPr>
          </a:p>
        </p:txBody>
      </p:sp>
    </p:spTree>
    <p:extLst>
      <p:ext uri="{BB962C8B-B14F-4D97-AF65-F5344CB8AC3E}">
        <p14:creationId xmlns:p14="http://schemas.microsoft.com/office/powerpoint/2010/main" val="1372231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99392"/>
            <a:ext cx="9144000" cy="6957392"/>
          </a:xfrm>
          <a:solidFill>
            <a:schemeClr val="accent5">
              <a:lumMod val="20000"/>
              <a:lumOff val="80000"/>
            </a:schemeClr>
          </a:solidFill>
        </p:spPr>
        <p:txBody>
          <a:bodyPr>
            <a:normAutofit/>
          </a:bodyPr>
          <a:lstStyle/>
          <a:p>
            <a:r>
              <a:rPr lang="ru-RU" b="1" dirty="0" smtClean="0">
                <a:solidFill>
                  <a:srgbClr val="FF0000"/>
                </a:solidFill>
              </a:rPr>
              <a:t>Ход урока.</a:t>
            </a:r>
            <a:br>
              <a:rPr lang="ru-RU" b="1" dirty="0" smtClean="0">
                <a:solidFill>
                  <a:srgbClr val="FF0000"/>
                </a:solidFill>
              </a:rPr>
            </a:br>
            <a:r>
              <a:rPr lang="ru-RU" b="1" dirty="0" smtClean="0">
                <a:solidFill>
                  <a:srgbClr val="FF0000"/>
                </a:solidFill>
              </a:rPr>
              <a:t>1.</a:t>
            </a:r>
            <a:r>
              <a:rPr lang="ru-RU" b="1" dirty="0" smtClean="0">
                <a:solidFill>
                  <a:srgbClr val="0070C0"/>
                </a:solidFill>
              </a:rPr>
              <a:t>Организационный момент. </a:t>
            </a:r>
            <a:br>
              <a:rPr lang="ru-RU" b="1" dirty="0" smtClean="0">
                <a:solidFill>
                  <a:srgbClr val="0070C0"/>
                </a:solidFill>
              </a:rPr>
            </a:br>
            <a:r>
              <a:rPr lang="ru-RU" b="1" dirty="0" smtClean="0">
                <a:solidFill>
                  <a:srgbClr val="0070C0"/>
                </a:solidFill>
              </a:rPr>
              <a:t>Мотивация к учебной деятельности.</a:t>
            </a:r>
            <a:br>
              <a:rPr lang="ru-RU" b="1" dirty="0" smtClean="0">
                <a:solidFill>
                  <a:srgbClr val="0070C0"/>
                </a:solidFill>
              </a:rPr>
            </a:br>
            <a:r>
              <a:rPr lang="ru-RU" b="1" dirty="0">
                <a:solidFill>
                  <a:srgbClr val="0070C0"/>
                </a:solidFill>
              </a:rPr>
              <a:t> </a:t>
            </a:r>
            <a:r>
              <a:rPr lang="ru-RU" b="1" dirty="0" smtClean="0">
                <a:solidFill>
                  <a:srgbClr val="0070C0"/>
                </a:solidFill>
              </a:rPr>
              <a:t>   </a:t>
            </a:r>
            <a:r>
              <a:rPr lang="ru-RU" b="1" dirty="0" smtClean="0">
                <a:solidFill>
                  <a:srgbClr val="FF0000"/>
                </a:solidFill>
              </a:rPr>
              <a:t>2. </a:t>
            </a:r>
            <a:r>
              <a:rPr lang="ru-RU" b="1" dirty="0" smtClean="0">
                <a:solidFill>
                  <a:srgbClr val="0070C0"/>
                </a:solidFill>
              </a:rPr>
              <a:t>Проверка домашнего задания (Упр.189)</a:t>
            </a:r>
            <a:br>
              <a:rPr lang="ru-RU" b="1" dirty="0" smtClean="0">
                <a:solidFill>
                  <a:srgbClr val="0070C0"/>
                </a:solidFill>
              </a:rPr>
            </a:br>
            <a:r>
              <a:rPr lang="ru-RU" b="1" dirty="0" smtClean="0">
                <a:solidFill>
                  <a:srgbClr val="FF0000"/>
                </a:solidFill>
              </a:rPr>
              <a:t>3.</a:t>
            </a:r>
            <a:r>
              <a:rPr lang="ru-RU" b="1" dirty="0" smtClean="0">
                <a:solidFill>
                  <a:srgbClr val="0070C0"/>
                </a:solidFill>
              </a:rPr>
              <a:t>Актуализация опорных знаний.</a:t>
            </a:r>
            <a:endParaRPr lang="ru-RU" b="1" dirty="0">
              <a:solidFill>
                <a:srgbClr val="0070C0"/>
              </a:solidFill>
            </a:endParaRPr>
          </a:p>
        </p:txBody>
      </p:sp>
    </p:spTree>
    <p:extLst>
      <p:ext uri="{BB962C8B-B14F-4D97-AF65-F5344CB8AC3E}">
        <p14:creationId xmlns:p14="http://schemas.microsoft.com/office/powerpoint/2010/main" val="2657712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solidFill>
            <a:schemeClr val="accent4">
              <a:lumMod val="20000"/>
              <a:lumOff val="80000"/>
            </a:schemeClr>
          </a:solidFill>
        </p:spPr>
        <p:txBody>
          <a:bodyPr>
            <a:normAutofit/>
          </a:bodyPr>
          <a:lstStyle/>
          <a:p>
            <a:pPr algn="l"/>
            <a:r>
              <a:rPr lang="ru-RU" b="1" i="1" dirty="0" smtClean="0">
                <a:solidFill>
                  <a:srgbClr val="FF0000"/>
                </a:solidFill>
              </a:rPr>
              <a:t> .</a:t>
            </a:r>
            <a:r>
              <a:rPr lang="ru-RU" sz="3100" b="1" i="1" dirty="0" smtClean="0">
                <a:solidFill>
                  <a:srgbClr val="0070C0"/>
                </a:solidFill>
              </a:rPr>
              <a:t>Что такое </a:t>
            </a:r>
            <a:r>
              <a:rPr lang="ru-RU" sz="3100" b="1" i="1" dirty="0" smtClean="0">
                <a:solidFill>
                  <a:srgbClr val="0070C0"/>
                </a:solidFill>
              </a:rPr>
              <a:t>подлежащее?</a:t>
            </a:r>
            <a:r>
              <a:rPr lang="ru-RU" sz="3100" b="1" i="1" dirty="0" smtClean="0">
                <a:solidFill>
                  <a:srgbClr val="0070C0"/>
                </a:solidFill>
              </a:rPr>
              <a:t/>
            </a:r>
            <a:br>
              <a:rPr lang="ru-RU" sz="3100" b="1" i="1" dirty="0" smtClean="0">
                <a:solidFill>
                  <a:srgbClr val="0070C0"/>
                </a:solidFill>
              </a:rPr>
            </a:br>
            <a:r>
              <a:rPr lang="ru-RU" sz="3100" b="1" i="1" dirty="0" smtClean="0">
                <a:solidFill>
                  <a:srgbClr val="0070C0"/>
                </a:solidFill>
              </a:rPr>
              <a:t> </a:t>
            </a:r>
            <a:r>
              <a:rPr lang="ru-RU" b="1" i="1" dirty="0" smtClean="0">
                <a:solidFill>
                  <a:srgbClr val="FF0000"/>
                </a:solidFill>
              </a:rPr>
              <a:t>.</a:t>
            </a:r>
            <a:r>
              <a:rPr lang="ru-RU" sz="3100" b="1" i="1" dirty="0" smtClean="0">
                <a:solidFill>
                  <a:srgbClr val="0070C0"/>
                </a:solidFill>
              </a:rPr>
              <a:t>Какие бывают предложения по цели высказывания?</a:t>
            </a:r>
            <a:br>
              <a:rPr lang="ru-RU" sz="3100" b="1" i="1" dirty="0" smtClean="0">
                <a:solidFill>
                  <a:srgbClr val="0070C0"/>
                </a:solidFill>
              </a:rPr>
            </a:br>
            <a:r>
              <a:rPr lang="ru-RU" sz="3100" b="1" i="1" dirty="0" smtClean="0">
                <a:solidFill>
                  <a:srgbClr val="0070C0"/>
                </a:solidFill>
              </a:rPr>
              <a:t>  </a:t>
            </a:r>
            <a:r>
              <a:rPr lang="ru-RU" b="1" i="1" dirty="0" smtClean="0">
                <a:solidFill>
                  <a:srgbClr val="FF0000"/>
                </a:solidFill>
              </a:rPr>
              <a:t>.</a:t>
            </a:r>
            <a:r>
              <a:rPr lang="ru-RU" sz="3100" b="1" i="1" dirty="0" smtClean="0">
                <a:solidFill>
                  <a:srgbClr val="0070C0"/>
                </a:solidFill>
              </a:rPr>
              <a:t>С какой целью используется повествовательные предложения?</a:t>
            </a:r>
            <a:br>
              <a:rPr lang="ru-RU" sz="3100" b="1" i="1" dirty="0" smtClean="0">
                <a:solidFill>
                  <a:srgbClr val="0070C0"/>
                </a:solidFill>
              </a:rPr>
            </a:br>
            <a:r>
              <a:rPr lang="ru-RU" sz="3100" b="1" i="1" dirty="0" smtClean="0">
                <a:solidFill>
                  <a:srgbClr val="0070C0"/>
                </a:solidFill>
              </a:rPr>
              <a:t>  </a:t>
            </a:r>
            <a:r>
              <a:rPr lang="ru-RU" sz="3100" b="1" i="1" dirty="0" smtClean="0">
                <a:solidFill>
                  <a:srgbClr val="C00000"/>
                </a:solidFill>
              </a:rPr>
              <a:t>.</a:t>
            </a:r>
            <a:r>
              <a:rPr lang="ru-RU" sz="3100" b="1" i="1" dirty="0" smtClean="0">
                <a:solidFill>
                  <a:srgbClr val="0070C0"/>
                </a:solidFill>
              </a:rPr>
              <a:t>Какие бывают предложения по интонации?</a:t>
            </a:r>
            <a:br>
              <a:rPr lang="ru-RU" sz="3100" b="1" i="1" dirty="0" smtClean="0">
                <a:solidFill>
                  <a:srgbClr val="0070C0"/>
                </a:solidFill>
              </a:rPr>
            </a:br>
            <a:r>
              <a:rPr lang="ru-RU" sz="3100" b="1" i="1" dirty="0" smtClean="0">
                <a:solidFill>
                  <a:srgbClr val="0070C0"/>
                </a:solidFill>
              </a:rPr>
              <a:t>  </a:t>
            </a:r>
            <a:r>
              <a:rPr lang="ru-RU" sz="3100" b="1" i="1" dirty="0" smtClean="0">
                <a:solidFill>
                  <a:srgbClr val="FF0000"/>
                </a:solidFill>
              </a:rPr>
              <a:t>.</a:t>
            </a:r>
            <a:r>
              <a:rPr lang="ru-RU" sz="3100" b="1" i="1" dirty="0" smtClean="0">
                <a:solidFill>
                  <a:srgbClr val="0070C0"/>
                </a:solidFill>
              </a:rPr>
              <a:t>А чем отличаются восклицательные предложения?    Приведите примеры.</a:t>
            </a:r>
            <a:br>
              <a:rPr lang="ru-RU" sz="3100" b="1" i="1" dirty="0" smtClean="0">
                <a:solidFill>
                  <a:srgbClr val="0070C0"/>
                </a:solidFill>
              </a:rPr>
            </a:br>
            <a:r>
              <a:rPr lang="ru-RU" sz="3100" b="1" i="1" dirty="0" smtClean="0">
                <a:solidFill>
                  <a:srgbClr val="0070C0"/>
                </a:solidFill>
              </a:rPr>
              <a:t> </a:t>
            </a:r>
            <a:br>
              <a:rPr lang="ru-RU" sz="3100" b="1" i="1" dirty="0" smtClean="0">
                <a:solidFill>
                  <a:srgbClr val="0070C0"/>
                </a:solidFill>
              </a:rPr>
            </a:br>
            <a:r>
              <a:rPr lang="ru-RU" sz="3100" b="1" i="1" dirty="0" smtClean="0">
                <a:solidFill>
                  <a:srgbClr val="0070C0"/>
                </a:solidFill>
              </a:rPr>
              <a:t> </a:t>
            </a:r>
            <a:r>
              <a:rPr lang="ru-RU" sz="3100" b="1" i="1" dirty="0" smtClean="0">
                <a:solidFill>
                  <a:srgbClr val="FF0000"/>
                </a:solidFill>
              </a:rPr>
              <a:t>.</a:t>
            </a:r>
            <a:r>
              <a:rPr lang="ru-RU" sz="3100" b="1" i="1" dirty="0" smtClean="0">
                <a:solidFill>
                  <a:srgbClr val="0070C0"/>
                </a:solidFill>
              </a:rPr>
              <a:t>Что такое сказуемое?</a:t>
            </a:r>
            <a:br>
              <a:rPr lang="ru-RU" sz="3100" b="1" i="1" dirty="0" smtClean="0">
                <a:solidFill>
                  <a:srgbClr val="0070C0"/>
                </a:solidFill>
              </a:rPr>
            </a:br>
            <a:r>
              <a:rPr lang="ru-RU" sz="3100" b="1" i="1" dirty="0" smtClean="0">
                <a:solidFill>
                  <a:srgbClr val="0070C0"/>
                </a:solidFill>
              </a:rPr>
              <a:t> </a:t>
            </a:r>
            <a:r>
              <a:rPr lang="ru-RU" sz="3100" b="1" i="1" dirty="0" smtClean="0">
                <a:solidFill>
                  <a:srgbClr val="FF0000"/>
                </a:solidFill>
              </a:rPr>
              <a:t>.</a:t>
            </a:r>
            <a:r>
              <a:rPr lang="ru-RU" sz="3100" b="1" i="1" dirty="0" smtClean="0">
                <a:solidFill>
                  <a:srgbClr val="0070C0"/>
                </a:solidFill>
              </a:rPr>
              <a:t>Какие члены предложения называются   второстепенными? Назовите их.</a:t>
            </a:r>
            <a:br>
              <a:rPr lang="ru-RU" sz="3100" b="1" i="1" dirty="0" smtClean="0">
                <a:solidFill>
                  <a:srgbClr val="0070C0"/>
                </a:solidFill>
              </a:rPr>
            </a:br>
            <a:r>
              <a:rPr lang="ru-RU" sz="3100" b="1" i="1" dirty="0" smtClean="0">
                <a:solidFill>
                  <a:srgbClr val="0070C0"/>
                </a:solidFill>
              </a:rPr>
              <a:t> </a:t>
            </a:r>
            <a:r>
              <a:rPr lang="ru-RU" sz="3100" b="1" i="1" dirty="0" smtClean="0">
                <a:solidFill>
                  <a:srgbClr val="FF0000"/>
                </a:solidFill>
              </a:rPr>
              <a:t>.</a:t>
            </a:r>
            <a:r>
              <a:rPr lang="ru-RU" sz="3100" b="1" i="1" dirty="0" smtClean="0">
                <a:solidFill>
                  <a:srgbClr val="0070C0"/>
                </a:solidFill>
              </a:rPr>
              <a:t>Что такое определение?</a:t>
            </a:r>
            <a:endParaRPr lang="ru-RU" sz="3100" b="1" i="1" dirty="0">
              <a:solidFill>
                <a:srgbClr val="0070C0"/>
              </a:solidFill>
            </a:endParaRPr>
          </a:p>
        </p:txBody>
      </p:sp>
      <p:sp>
        <p:nvSpPr>
          <p:cNvPr id="3" name="Подзаголовок 2"/>
          <p:cNvSpPr>
            <a:spLocks noGrp="1"/>
          </p:cNvSpPr>
          <p:nvPr>
            <p:ph type="subTitle" idx="1"/>
          </p:nvPr>
        </p:nvSpPr>
        <p:spPr>
          <a:xfrm flipV="1">
            <a:off x="1371600" y="5638800"/>
            <a:ext cx="6400800" cy="94456"/>
          </a:xfrm>
        </p:spPr>
        <p:txBody>
          <a:bodyPr>
            <a:normAutofit fontScale="25000" lnSpcReduction="20000"/>
          </a:bodyPr>
          <a:lstStyle/>
          <a:p>
            <a:endParaRPr lang="ru-RU" dirty="0" smtClean="0"/>
          </a:p>
          <a:p>
            <a:endParaRPr lang="ru-RU" dirty="0"/>
          </a:p>
        </p:txBody>
      </p:sp>
    </p:spTree>
    <p:extLst>
      <p:ext uri="{BB962C8B-B14F-4D97-AF65-F5344CB8AC3E}">
        <p14:creationId xmlns:p14="http://schemas.microsoft.com/office/powerpoint/2010/main" val="249332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solidFill>
            <a:schemeClr val="accent1">
              <a:lumMod val="20000"/>
              <a:lumOff val="80000"/>
            </a:schemeClr>
          </a:solidFill>
        </p:spPr>
        <p:txBody>
          <a:bodyPr>
            <a:normAutofit/>
          </a:bodyPr>
          <a:lstStyle/>
          <a:p>
            <a:r>
              <a:rPr lang="ru-RU" b="1" i="1" dirty="0" smtClean="0">
                <a:solidFill>
                  <a:srgbClr val="0070C0"/>
                </a:solidFill>
              </a:rPr>
              <a:t>4.Создание проблемной ситуации </a:t>
            </a:r>
            <a:r>
              <a:rPr lang="ru-RU" b="1" i="1" dirty="0" smtClean="0">
                <a:solidFill>
                  <a:srgbClr val="FF0000"/>
                </a:solidFill>
              </a:rPr>
              <a:t>(Игра «Лото»)</a:t>
            </a:r>
            <a:endParaRPr lang="ru-RU" b="1" i="1" dirty="0">
              <a:solidFill>
                <a:srgbClr val="FF0000"/>
              </a:solidFill>
            </a:endParaRPr>
          </a:p>
        </p:txBody>
      </p:sp>
    </p:spTree>
    <p:extLst>
      <p:ext uri="{BB962C8B-B14F-4D97-AF65-F5344CB8AC3E}">
        <p14:creationId xmlns:p14="http://schemas.microsoft.com/office/powerpoint/2010/main" val="34717783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blipFill dpi="0" rotWithShape="1">
            <a:blip r:embed="rId2" cstate="print">
              <a:extLst>
                <a:ext uri="{28A0092B-C50C-407E-A947-70E740481C1C}">
                  <a14:useLocalDpi xmlns:a14="http://schemas.microsoft.com/office/drawing/2010/main" val="0"/>
                </a:ext>
              </a:extLst>
            </a:blip>
            <a:srcRect/>
            <a:stretch>
              <a:fillRect/>
            </a:stretch>
          </a:blipFill>
        </p:spPr>
        <p:txBody>
          <a:bodyPr/>
          <a:lstStyle/>
          <a:p>
            <a:r>
              <a:rPr lang="ru-RU" b="1" i="1" dirty="0" smtClean="0">
                <a:solidFill>
                  <a:srgbClr val="0070C0"/>
                </a:solidFill>
              </a:rPr>
              <a:t>            5.Физминутка.</a:t>
            </a:r>
            <a:endParaRPr lang="ru-RU" b="1" i="1" dirty="0">
              <a:solidFill>
                <a:srgbClr val="0070C0"/>
              </a:solidFill>
            </a:endParaRPr>
          </a:p>
        </p:txBody>
      </p:sp>
      <p:sp>
        <p:nvSpPr>
          <p:cNvPr id="6" name="Прямоугольник 5"/>
          <p:cNvSpPr/>
          <p:nvPr/>
        </p:nvSpPr>
        <p:spPr>
          <a:xfrm>
            <a:off x="2286000" y="2967335"/>
            <a:ext cx="4572000" cy="707886"/>
          </a:xfrm>
          <a:prstGeom prst="rect">
            <a:avLst/>
          </a:prstGeom>
        </p:spPr>
        <p:txBody>
          <a:bodyPr>
            <a:spAutoFit/>
          </a:bodyPr>
          <a:lstStyle/>
          <a:p>
            <a:r>
              <a:rPr lang="ru-RU" sz="4000" dirty="0" smtClean="0"/>
              <a:t> </a:t>
            </a:r>
          </a:p>
        </p:txBody>
      </p:sp>
    </p:spTree>
    <p:extLst>
      <p:ext uri="{BB962C8B-B14F-4D97-AF65-F5344CB8AC3E}">
        <p14:creationId xmlns:p14="http://schemas.microsoft.com/office/powerpoint/2010/main" val="1412349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291</TotalTime>
  <Words>143</Words>
  <Application>Microsoft Office PowerPoint</Application>
  <PresentationFormat>Экран (4:3)</PresentationFormat>
  <Paragraphs>24</Paragraphs>
  <Slides>25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25</vt:i4>
      </vt:variant>
    </vt:vector>
  </HeadingPairs>
  <TitlesOfParts>
    <vt:vector size="28" baseType="lpstr">
      <vt:lpstr>Arial</vt:lpstr>
      <vt:lpstr>Calibri</vt:lpstr>
      <vt:lpstr>Тема Office</vt:lpstr>
      <vt:lpstr>Пусть вас всех сопутствует успех!</vt:lpstr>
      <vt:lpstr>Тема: «Второстепенные члены предложения»</vt:lpstr>
      <vt:lpstr>Цели:  обобщить и систематизировать                                       знания учащихся  о главных и     второстепенных членах предложения; развивать навыки использования   второстепенных членов предложения, выраженных различными частями речи , развивать речь и память учащихся, обогатить  их  словарный запас, совершенствовать умение произвести синтаксический  разбор; прививать интерес к предмету и чувство локтя.</vt:lpstr>
      <vt:lpstr>      Приобретать знания-храбрость.    Преумножить их –мудрость, а умело применять- высшее искусство .</vt:lpstr>
      <vt:lpstr>Тип урока : комбинированный. Методы и формы обучения: создание проблемной ситуации, индивидуальная групповая, фронтальная. Оборудование: интерактивная доска, интернет- ресурсы, учебники, карточки.</vt:lpstr>
      <vt:lpstr>Ход урока. 1.Организационный момент.  Мотивация к учебной деятельности.     2. Проверка домашнего задания (Упр.189) 3.Актуализация опорных знаний.</vt:lpstr>
      <vt:lpstr> .Что такое подлежащее?  .Какие бывают предложения по цели высказывания?   .С какой целью используется повествовательные предложения?   .Какие бывают предложения по интонации?   .А чем отличаются восклицательные предложения?    Приведите примеры.    .Что такое сказуемое?  .Какие члены предложения называются   второстепенными? Назовите их.  .Что такое определение?</vt:lpstr>
      <vt:lpstr>4.Создание проблемной ситуации (Игра «Лото»)</vt:lpstr>
      <vt:lpstr>            5.Физминутка.</vt:lpstr>
      <vt:lpstr>6. Целеполагание  </vt:lpstr>
      <vt:lpstr>7 .Работа над темой урока. Упражнения 192-193.</vt:lpstr>
      <vt:lpstr>8.Закрепление материала. </vt:lpstr>
      <vt:lpstr>Презентация PowerPoint</vt:lpstr>
      <vt:lpstr>Спасибо за урок!</vt:lpstr>
      <vt:lpstr>9. Домашнее задание:  пар.39.упражнение 197.</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Пусть вас всех сопутствует успех!</dc:title>
  <dc:creator>game</dc:creator>
  <cp:lastModifiedBy>Пользователь</cp:lastModifiedBy>
  <cp:revision>29</cp:revision>
  <dcterms:created xsi:type="dcterms:W3CDTF">2017-11-22T12:21:39Z</dcterms:created>
  <dcterms:modified xsi:type="dcterms:W3CDTF">2017-11-23T07:27:39Z</dcterms:modified>
</cp:coreProperties>
</file>